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E4BD-9A1C-40B2-8C4B-293F8F25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AC94B4-1ECD-41AF-973A-DF297641E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B9503-D166-4BA1-879B-BF1AF71F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72CBC-14D5-430B-8649-A458E717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273AE-EB8F-4495-8155-5F92846C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1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E913-DAAD-4409-86CB-DDE51294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9AFDB5-9FA1-4D37-98DF-D325F1991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34DC6-FAB1-4776-B235-7DE1C46B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DB052-844B-4A4D-AEBD-0DDC1144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B9089-4095-447C-B7CB-E4F04EE6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3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81D87A-5A98-499C-91BA-83CBF4927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162B70-65A9-41A7-9427-2499B9EF2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065BE-ACCC-45B0-805A-4E9D7D4B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5B1538-62F7-4898-B7C8-F44771F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E7282-0661-42FD-B28F-A8F26E85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3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A9335-B73B-4D85-9226-D2E33DC2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119AF-CF90-4F5F-8FC1-739F3DDF6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1B05F-F598-45C6-91ED-FCC8831A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BB1E2-2C05-4154-9CDB-96C068EA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E4563-349B-4F47-B520-7071F219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46817-5CFC-433D-AB41-C3135C85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A32AB-F816-41A9-831D-A409FCB33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A5AF9-8920-4863-B6EC-24B3830A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FB6E24-148A-429E-B725-71C27CCE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42860-429A-416E-8881-3FEDBEBE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0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B6F31-ADB7-4E14-8B39-CE4D919B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CA2AE-DAE6-4B11-ADE6-39F7F9DB1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C5BC6D-7AE0-44EA-B65A-1875FA7F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8CE91D-052A-4043-B73E-FDF5C61C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55AA75-2992-475B-8740-B4B4FF25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2EC7C-8031-4989-A326-F5FF03F1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8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27FD1-23D1-4B91-B2AD-65D055A6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8D6FD-4C1F-455B-A4E4-13E9FFDA5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00EB5D-051C-432B-8537-B02B9448C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4E4697-6CFC-4156-94E6-DA2A8DB5C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E2B0C7-5972-489D-B82B-2541704A8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5671B1-9D31-4D23-B619-8A8AC936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CF34C3-D196-458B-BA97-D67882BE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D607E-A7B2-49A2-89C4-CC9C16D5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3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50E8A-008A-4E03-A7A4-919BE91D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5DAABA-70BA-4B49-8681-1823EE76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ED74-518E-41DF-A3BC-55CBCBFB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7CB9C-CA73-4B60-86E1-6113781B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CD988A-FEBF-4D43-B1F6-928DF92F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ED7A62-2261-412B-AEF8-13D872C2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FE361C-DAB5-45E1-AE56-010C8BBF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7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27922-2A72-494E-BC5D-890A596D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755C7-0461-40E7-A706-6B5FB376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C76EE-8C05-40B5-9784-3C2295181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1E7C1-0BA9-43D1-9A2E-DD58B6A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13613-5761-491B-AF22-9F16DE0D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A90C6-8542-42D3-A27E-4CB7D456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0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7FEFA-07A0-41FA-966C-55E83B98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57F1B-7349-49C3-8367-9BEE51A83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D293C3-717F-4030-8DF8-6988956C6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789EC-6F67-4726-8410-10935510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998D52-D2D8-4216-B99B-66567ECB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2E0E67-78FE-41DF-9F2F-78EDD145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2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A064C-1DC2-4C5F-A15C-6602C9AA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CF4A9-8420-4CFD-8D3F-4784CBA18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86FA3-77DF-451C-8C64-0E57A552B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B576-D34E-406B-8AA9-C21FBA1D7697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E1592-6A7A-4E41-B9BB-4BAF9D582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7CB37-D128-47AC-970B-1D3A7B441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4CDD-0598-4025-94EC-A269FC637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7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20AAC1-7A2C-408E-B5E9-5B3A3027088F}"/>
              </a:ext>
            </a:extLst>
          </p:cNvPr>
          <p:cNvSpPr txBox="1"/>
          <p:nvPr/>
        </p:nvSpPr>
        <p:spPr>
          <a:xfrm>
            <a:off x="-2" y="50142"/>
            <a:ext cx="121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Mud motors service</a:t>
            </a:r>
            <a:endParaRPr lang="ru-RU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CC292-6548-483E-921A-42A311F1B578}"/>
              </a:ext>
            </a:extLst>
          </p:cNvPr>
          <p:cNvSpPr txBox="1"/>
          <p:nvPr/>
        </p:nvSpPr>
        <p:spPr>
          <a:xfrm>
            <a:off x="0" y="356709"/>
            <a:ext cx="1219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Mud motors service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includes the following works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id="{8B4BE72B-70D6-41EE-9196-B0DBBA5C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87889"/>
              </p:ext>
            </p:extLst>
          </p:nvPr>
        </p:nvGraphicFramePr>
        <p:xfrm>
          <a:off x="0" y="774512"/>
          <a:ext cx="12192001" cy="6048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8951">
                  <a:extLst>
                    <a:ext uri="{9D8B030D-6E8A-4147-A177-3AD203B41FA5}">
                      <a16:colId xmlns:a16="http://schemas.microsoft.com/office/drawing/2014/main" val="2638913608"/>
                    </a:ext>
                  </a:extLst>
                </a:gridCol>
                <a:gridCol w="7880128">
                  <a:extLst>
                    <a:ext uri="{9D8B030D-6E8A-4147-A177-3AD203B41FA5}">
                      <a16:colId xmlns:a16="http://schemas.microsoft.com/office/drawing/2014/main" val="267867168"/>
                    </a:ext>
                  </a:extLst>
                </a:gridCol>
                <a:gridCol w="3762922">
                  <a:extLst>
                    <a:ext uri="{9D8B030D-6E8A-4147-A177-3AD203B41FA5}">
                      <a16:colId xmlns:a16="http://schemas.microsoft.com/office/drawing/2014/main" val="2880981955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Wrench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for assembling, repairing and disassembling mud motors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5454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Pressing stand for hydraulic testing of the engine and its parts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70202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Cathead for moving mud motors and heavy parts around the service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17525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bench for mud motors to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determining the actual performance and assessing the condition of the mud motors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53750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Lathe and pipe cutting machine for repair 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95571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Flaw detection equipment for non-destructive testing of the condition of mud motors parts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2004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Washing machine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auxiliary tools for performing service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397177"/>
                  </a:ext>
                </a:extLst>
              </a:tr>
            </a:tbl>
          </a:graphicData>
        </a:graphic>
      </p:graphicFrame>
      <p:pic>
        <p:nvPicPr>
          <p:cNvPr id="34" name="Picture 7">
            <a:extLst>
              <a:ext uri="{FF2B5EF4-FFF2-40B4-BE49-F238E27FC236}">
                <a16:creationId xmlns:a16="http://schemas.microsoft.com/office/drawing/2014/main" id="{DD83BA9D-F956-4C1C-B586-5ACEC76D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5310" y="5141546"/>
            <a:ext cx="627680" cy="76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FFD33057-C6EA-48CE-BDB0-F08491E4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2990" y="6027578"/>
            <a:ext cx="741461" cy="74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B3A63ABE-0F67-4E86-8187-BD0E4DA4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7109"/>
          <a:stretch>
            <a:fillRect/>
          </a:stretch>
        </p:blipFill>
        <p:spPr bwMode="auto">
          <a:xfrm>
            <a:off x="9497548" y="1688591"/>
            <a:ext cx="1653052" cy="77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DD4259BB-BEDD-411A-991C-B0B865C7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99150" y="2555490"/>
            <a:ext cx="1409100" cy="7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60D6B8C5-37F6-4318-A676-1670EE1E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13232" y="4281904"/>
            <a:ext cx="1021683" cy="76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691FDC4C-2D94-4D3A-9258-5091EFB9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13581" y="5148988"/>
            <a:ext cx="842667" cy="7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>
            <a:extLst>
              <a:ext uri="{FF2B5EF4-FFF2-40B4-BE49-F238E27FC236}">
                <a16:creationId xmlns:a16="http://schemas.microsoft.com/office/drawing/2014/main" id="{8BC39BA9-1B42-4B24-A3E3-348B959CB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54993" y="815441"/>
            <a:ext cx="1653052" cy="78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FC40A46F-E4F7-4649-A896-B072BC62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12990" y="3395980"/>
            <a:ext cx="740266" cy="80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377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20AAC1-7A2C-408E-B5E9-5B3A3027088F}"/>
              </a:ext>
            </a:extLst>
          </p:cNvPr>
          <p:cNvSpPr txBox="1"/>
          <p:nvPr/>
        </p:nvSpPr>
        <p:spPr>
          <a:xfrm>
            <a:off x="-2" y="50142"/>
            <a:ext cx="121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Well cementing and drilling mud service</a:t>
            </a:r>
            <a:endParaRPr lang="ru-RU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CC292-6548-483E-921A-42A311F1B578}"/>
              </a:ext>
            </a:extLst>
          </p:cNvPr>
          <p:cNvSpPr txBox="1"/>
          <p:nvPr/>
        </p:nvSpPr>
        <p:spPr>
          <a:xfrm>
            <a:off x="0" y="445609"/>
            <a:ext cx="1219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WC and DM service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includes the following works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id="{8B4BE72B-70D6-41EE-9196-B0DBBA5C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23832"/>
              </p:ext>
            </p:extLst>
          </p:nvPr>
        </p:nvGraphicFramePr>
        <p:xfrm>
          <a:off x="0" y="939612"/>
          <a:ext cx="12192001" cy="5760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8951">
                  <a:extLst>
                    <a:ext uri="{9D8B030D-6E8A-4147-A177-3AD203B41FA5}">
                      <a16:colId xmlns:a16="http://schemas.microsoft.com/office/drawing/2014/main" val="2638913608"/>
                    </a:ext>
                  </a:extLst>
                </a:gridCol>
                <a:gridCol w="6791649">
                  <a:extLst>
                    <a:ext uri="{9D8B030D-6E8A-4147-A177-3AD203B41FA5}">
                      <a16:colId xmlns:a16="http://schemas.microsoft.com/office/drawing/2014/main" val="267867168"/>
                    </a:ext>
                  </a:extLst>
                </a:gridCol>
                <a:gridCol w="4851401">
                  <a:extLst>
                    <a:ext uri="{9D8B030D-6E8A-4147-A177-3AD203B41FA5}">
                      <a16:colId xmlns:a16="http://schemas.microsoft.com/office/drawing/2014/main" val="2880981955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of recipes for drilling mud and cement slurries, quality control of modifying additives, determination of the main properties of technological fluids for drilling and well completion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5454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Specialized software for performing technological calculations for washing out and cementing of wells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70202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of work programs for washing out and cementing of wells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17525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and technological support of well 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537509"/>
                  </a:ext>
                </a:extLst>
              </a:tr>
            </a:tbl>
          </a:graphicData>
        </a:graphic>
      </p:graphicFrame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7F981844-A641-4D45-A077-36AF8C0E1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973" y="977712"/>
            <a:ext cx="1076227" cy="1351386"/>
          </a:xfrm>
          <a:prstGeom prst="rect">
            <a:avLst/>
          </a:prstGeom>
        </p:spPr>
      </p:pic>
      <p:pic>
        <p:nvPicPr>
          <p:cNvPr id="3" name="Изображение 3">
            <a:extLst>
              <a:ext uri="{FF2B5EF4-FFF2-40B4-BE49-F238E27FC236}">
                <a16:creationId xmlns:a16="http://schemas.microsoft.com/office/drawing/2014/main" id="{5D66523C-F01B-4236-A502-0FC6E8F4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823" y="977713"/>
            <a:ext cx="978534" cy="135138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CA6BBC5-0019-46D5-A97E-62B2B16F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80" y="977712"/>
            <a:ext cx="1260564" cy="135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11">
            <a:extLst>
              <a:ext uri="{FF2B5EF4-FFF2-40B4-BE49-F238E27FC236}">
                <a16:creationId xmlns:a16="http://schemas.microsoft.com/office/drawing/2014/main" id="{EEB13D65-6F39-484C-BA30-24B37E7F3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169" y="977712"/>
            <a:ext cx="582246" cy="13513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EFD520-CE85-4D9C-A018-F73719736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/>
          <a:stretch/>
        </p:blipFill>
        <p:spPr bwMode="auto">
          <a:xfrm>
            <a:off x="8058471" y="2416262"/>
            <a:ext cx="3422329" cy="140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ООО ТРЭКОЙЛ">
            <a:extLst>
              <a:ext uri="{FF2B5EF4-FFF2-40B4-BE49-F238E27FC236}">
                <a16:creationId xmlns:a16="http://schemas.microsoft.com/office/drawing/2014/main" id="{FA72859C-0333-4F9F-B3B7-C98BE55B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10" y="5290258"/>
            <a:ext cx="1035050" cy="13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C8F5F3-1B52-4DAC-B286-EC481DAE2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890" y="3844146"/>
            <a:ext cx="1035050" cy="13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20AAC1-7A2C-408E-B5E9-5B3A3027088F}"/>
              </a:ext>
            </a:extLst>
          </p:cNvPr>
          <p:cNvSpPr txBox="1"/>
          <p:nvPr/>
        </p:nvSpPr>
        <p:spPr>
          <a:xfrm>
            <a:off x="-2" y="50142"/>
            <a:ext cx="121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Casing pipes service</a:t>
            </a:r>
            <a:endParaRPr lang="ru-RU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CC292-6548-483E-921A-42A311F1B578}"/>
              </a:ext>
            </a:extLst>
          </p:cNvPr>
          <p:cNvSpPr txBox="1"/>
          <p:nvPr/>
        </p:nvSpPr>
        <p:spPr>
          <a:xfrm>
            <a:off x="0" y="445609"/>
            <a:ext cx="1219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Casing pipes service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includes the following works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id="{8B4BE72B-70D6-41EE-9196-B0DBBA5C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98683"/>
              </p:ext>
            </p:extLst>
          </p:nvPr>
        </p:nvGraphicFramePr>
        <p:xfrm>
          <a:off x="0" y="5611317"/>
          <a:ext cx="12192000" cy="1188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6786716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Flaw-detecting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Marking, packing, storage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Determination of the current technical condition of pipes and the possibility of further use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702020"/>
                  </a:ext>
                </a:extLst>
              </a:tr>
            </a:tbl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14D8154-545C-4F32-90FD-463126309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216227"/>
              </p:ext>
            </p:extLst>
          </p:nvPr>
        </p:nvGraphicFramePr>
        <p:xfrm>
          <a:off x="1434107" y="907274"/>
          <a:ext cx="9323786" cy="462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3" imgW="9162000" imgH="4541400" progId="Photoshop.Image.13">
                  <p:embed/>
                </p:oleObj>
              </mc:Choice>
              <mc:Fallback>
                <p:oleObj name="Image" r:id="rId3" imgW="9162000" imgH="4541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4107" y="907274"/>
                        <a:ext cx="9323786" cy="4622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32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20AAC1-7A2C-408E-B5E9-5B3A3027088F}"/>
              </a:ext>
            </a:extLst>
          </p:cNvPr>
          <p:cNvSpPr txBox="1"/>
          <p:nvPr/>
        </p:nvSpPr>
        <p:spPr>
          <a:xfrm>
            <a:off x="-2" y="50142"/>
            <a:ext cx="121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Drill pipes service</a:t>
            </a:r>
            <a:endParaRPr lang="ru-RU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CC292-6548-483E-921A-42A311F1B578}"/>
              </a:ext>
            </a:extLst>
          </p:cNvPr>
          <p:cNvSpPr txBox="1"/>
          <p:nvPr/>
        </p:nvSpPr>
        <p:spPr>
          <a:xfrm>
            <a:off x="0" y="445609"/>
            <a:ext cx="1219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Drill pipes service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includes the following works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id="{8B4BE72B-70D6-41EE-9196-B0DBBA5C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3120"/>
              </p:ext>
            </p:extLst>
          </p:nvPr>
        </p:nvGraphicFramePr>
        <p:xfrm>
          <a:off x="0" y="5611317"/>
          <a:ext cx="12192000" cy="1188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6786716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Flaw-detecting of the welded joint zone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 inspection, length measurement, weighing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Thread protection, pipe painting, marking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Packaging, warehousing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702020"/>
                  </a:ext>
                </a:extLst>
              </a:tr>
            </a:tbl>
          </a:graphicData>
        </a:graphic>
      </p:graphicFrame>
      <p:pic>
        <p:nvPicPr>
          <p:cNvPr id="2" name="Изображение 3">
            <a:extLst>
              <a:ext uri="{FF2B5EF4-FFF2-40B4-BE49-F238E27FC236}">
                <a16:creationId xmlns:a16="http://schemas.microsoft.com/office/drawing/2014/main" id="{75155C7D-F07A-4FDC-ACF2-5A824AC09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75" y="907274"/>
            <a:ext cx="7498647" cy="46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20AAC1-7A2C-408E-B5E9-5B3A3027088F}"/>
              </a:ext>
            </a:extLst>
          </p:cNvPr>
          <p:cNvSpPr txBox="1"/>
          <p:nvPr/>
        </p:nvSpPr>
        <p:spPr>
          <a:xfrm>
            <a:off x="-2" y="50142"/>
            <a:ext cx="121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Drill bit service</a:t>
            </a:r>
            <a:endParaRPr lang="ru-RU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CC292-6548-483E-921A-42A311F1B578}"/>
              </a:ext>
            </a:extLst>
          </p:cNvPr>
          <p:cNvSpPr txBox="1"/>
          <p:nvPr/>
        </p:nvSpPr>
        <p:spPr>
          <a:xfrm>
            <a:off x="0" y="445609"/>
            <a:ext cx="1219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Drill bit service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includes the following works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id="{8B4BE72B-70D6-41EE-9196-B0DBBA5C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47976"/>
              </p:ext>
            </p:extLst>
          </p:nvPr>
        </p:nvGraphicFramePr>
        <p:xfrm>
          <a:off x="0" y="939612"/>
          <a:ext cx="12192001" cy="5760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8951">
                  <a:extLst>
                    <a:ext uri="{9D8B030D-6E8A-4147-A177-3AD203B41FA5}">
                      <a16:colId xmlns:a16="http://schemas.microsoft.com/office/drawing/2014/main" val="2638913608"/>
                    </a:ext>
                  </a:extLst>
                </a:gridCol>
                <a:gridCol w="6791649">
                  <a:extLst>
                    <a:ext uri="{9D8B030D-6E8A-4147-A177-3AD203B41FA5}">
                      <a16:colId xmlns:a16="http://schemas.microsoft.com/office/drawing/2014/main" val="267867168"/>
                    </a:ext>
                  </a:extLst>
                </a:gridCol>
                <a:gridCol w="4851401">
                  <a:extLst>
                    <a:ext uri="{9D8B030D-6E8A-4147-A177-3AD203B41FA5}">
                      <a16:colId xmlns:a16="http://schemas.microsoft.com/office/drawing/2014/main" val="2880981955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Acceptance and assessment of technical condition of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drill bits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5454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IADC Dull Grading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70202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Repair of cutting elements and blades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drill bit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17525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and technological support of well 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537509"/>
                  </a:ext>
                </a:extLst>
              </a:tr>
            </a:tbl>
          </a:graphicData>
        </a:graphic>
      </p:graphicFrame>
      <p:pic>
        <p:nvPicPr>
          <p:cNvPr id="8" name="Рисунок 18">
            <a:extLst>
              <a:ext uri="{FF2B5EF4-FFF2-40B4-BE49-F238E27FC236}">
                <a16:creationId xmlns:a16="http://schemas.microsoft.com/office/drawing/2014/main" id="{65FCA73C-4C92-4D3A-8F46-20B23F0F9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11" y="3927514"/>
            <a:ext cx="1373406" cy="119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5BBF44D9-D2DA-486C-967A-10498C2D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</a14:imgLayer>
                </a14:imgProps>
              </a:ext>
            </a:extLst>
          </a:blip>
          <a:srcRect l="34527" t="52281" r="25099" b="18632"/>
          <a:stretch>
            <a:fillRect/>
          </a:stretch>
        </p:blipFill>
        <p:spPr bwMode="auto">
          <a:xfrm>
            <a:off x="8442426" y="978277"/>
            <a:ext cx="2552258" cy="137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2">
            <a:extLst>
              <a:ext uri="{FF2B5EF4-FFF2-40B4-BE49-F238E27FC236}">
                <a16:creationId xmlns:a16="http://schemas.microsoft.com/office/drawing/2014/main" id="{AA9D59AA-5BFC-46F8-BCA2-8B76EFC167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706" t="39544" r="34687" b="37833"/>
          <a:stretch>
            <a:fillRect/>
          </a:stretch>
        </p:blipFill>
        <p:spPr bwMode="auto">
          <a:xfrm>
            <a:off x="10666045" y="3931555"/>
            <a:ext cx="1373406" cy="11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EE8579-A7D2-45A5-AD08-C893458756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610" t="18251" r="28808" b="35361"/>
          <a:stretch>
            <a:fillRect/>
          </a:stretch>
        </p:blipFill>
        <p:spPr bwMode="auto">
          <a:xfrm>
            <a:off x="7464415" y="3931555"/>
            <a:ext cx="1373406" cy="11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62DEE3-1BA6-425C-8EEC-B91339C9A7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256" t="60741" r="21286" b="3703"/>
          <a:stretch/>
        </p:blipFill>
        <p:spPr>
          <a:xfrm>
            <a:off x="7699476" y="2503623"/>
            <a:ext cx="1485900" cy="1219200"/>
          </a:xfrm>
          <a:prstGeom prst="rect">
            <a:avLst/>
          </a:prstGeom>
        </p:spPr>
      </p:pic>
      <p:pic>
        <p:nvPicPr>
          <p:cNvPr id="4098" name="Picture 2" descr="Пример износа WT">
            <a:extLst>
              <a:ext uri="{FF2B5EF4-FFF2-40B4-BE49-F238E27FC236}">
                <a16:creationId xmlns:a16="http://schemas.microsoft.com/office/drawing/2014/main" id="{B566150F-C8CB-49C2-BF9A-0062B0575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9" t="40185" r="8529" b="10000"/>
          <a:stretch/>
        </p:blipFill>
        <p:spPr bwMode="auto">
          <a:xfrm>
            <a:off x="9773314" y="2503623"/>
            <a:ext cx="180387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1F22D0-70AB-4B34-B2FE-940B43132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350" y="5286834"/>
            <a:ext cx="840178" cy="14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5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292</Words>
  <Application>Microsoft Office PowerPoint</Application>
  <PresentationFormat>Широкоэкранный</PresentationFormat>
  <Paragraphs>48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</dc:creator>
  <cp:lastModifiedBy>СЕ</cp:lastModifiedBy>
  <cp:revision>20</cp:revision>
  <dcterms:created xsi:type="dcterms:W3CDTF">2020-08-21T03:28:33Z</dcterms:created>
  <dcterms:modified xsi:type="dcterms:W3CDTF">2020-08-22T10:14:21Z</dcterms:modified>
</cp:coreProperties>
</file>